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3" r:id="rId3"/>
    <p:sldId id="576" r:id="rId4"/>
    <p:sldId id="577" r:id="rId5"/>
    <p:sldId id="628" r:id="rId6"/>
    <p:sldId id="608" r:id="rId7"/>
    <p:sldId id="629" r:id="rId8"/>
    <p:sldId id="630" r:id="rId9"/>
    <p:sldId id="631" r:id="rId10"/>
    <p:sldId id="351" r:id="rId11"/>
    <p:sldId id="463" r:id="rId12"/>
    <p:sldId id="615" r:id="rId1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1441" autoAdjust="0"/>
  </p:normalViewPr>
  <p:slideViewPr>
    <p:cSldViewPr snapToGrid="0">
      <p:cViewPr varScale="1">
        <p:scale>
          <a:sx n="112" d="100"/>
          <a:sy n="112" d="100"/>
        </p:scale>
        <p:origin x="-52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A6C1-B0A7-4C65-9777-F5B3323CF083}" type="datetimeFigureOut">
              <a:rPr lang="en-AU" smtClean="0"/>
              <a:t>20/5/21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51B3-9319-42D0-A550-90C1F3CDF3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4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2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243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42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846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20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692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20/5/21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F0"/>
            </a:solidFill>
          </a:ln>
        </p:spPr>
        <p:txBody>
          <a:bodyPr anchor="ctr"/>
          <a:lstStyle/>
          <a:p>
            <a:r>
              <a:rPr lang="en-AU" dirty="0"/>
              <a:t>Electrostatic Charge</a:t>
            </a:r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9434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Electrostatic charge is a key concept in understanding how electrical current is produced in a circuit. </a:t>
            </a:r>
          </a:p>
          <a:p>
            <a:endParaRPr lang="en-AU" sz="2800" dirty="0"/>
          </a:p>
          <a:p>
            <a:r>
              <a:rPr lang="en-AU" sz="2800" dirty="0"/>
              <a:t>Static electricity can explain a lot of phenomena that you experience in day to day life.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Getting zapped by your car door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Getting zapped by your trampoline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Zapping your friends after walking on carpet in socks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Lightning!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02" y="3969409"/>
            <a:ext cx="3678447" cy="25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936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Protons have a positive charge, electrons have a negative charge. Describe how these particles would behave when close to one another.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17928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22456"/>
            <a:ext cx="114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How is a closed electrical circuit different to an open electrical circuit?</a:t>
            </a:r>
            <a:endParaRPr lang="en-AU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57D86-99B7-4295-994D-BA25464B1A90}"/>
              </a:ext>
            </a:extLst>
          </p:cNvPr>
          <p:cNvSpPr txBox="1"/>
          <p:nvPr/>
        </p:nvSpPr>
        <p:spPr>
          <a:xfrm>
            <a:off x="0" y="3958041"/>
            <a:ext cx="2311405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E3605-FFA2-4D3E-988D-BB783EB6FD9F}"/>
              </a:ext>
            </a:extLst>
          </p:cNvPr>
          <p:cNvSpPr txBox="1"/>
          <p:nvPr/>
        </p:nvSpPr>
        <p:spPr>
          <a:xfrm>
            <a:off x="0" y="4542816"/>
            <a:ext cx="54727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When the hair of this boy becomes electrostatically charged, it stands on end and spreads out. In your own words, explain why the hair does this.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08" y="3529641"/>
            <a:ext cx="4762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669274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err="1"/>
              <a:t>Kahoots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05635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Complete the Electricity and Charge worksheet on connect or paper copy.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42209C-9FCA-1741-8B23-8684BD44A8FC}"/>
              </a:ext>
            </a:extLst>
          </p:cNvPr>
          <p:cNvSpPr txBox="1"/>
          <p:nvPr/>
        </p:nvSpPr>
        <p:spPr>
          <a:xfrm>
            <a:off x="1200150" y="2400300"/>
            <a:ext cx="707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create.kahoot.it</a:t>
            </a:r>
            <a:r>
              <a:rPr lang="en-US" dirty="0"/>
              <a:t>/details/c945ee8a-aaf8-4749-a85b-962f9be67098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566D1-BDE8-F440-8208-E9E5CFE11F1A}"/>
              </a:ext>
            </a:extLst>
          </p:cNvPr>
          <p:cNvSpPr txBox="1"/>
          <p:nvPr/>
        </p:nvSpPr>
        <p:spPr>
          <a:xfrm>
            <a:off x="1394460" y="3280410"/>
            <a:ext cx="119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create.kahoot.it</a:t>
            </a:r>
            <a:r>
              <a:rPr lang="en-US" dirty="0"/>
              <a:t>/share/duplicate-of-miss-foster-9-electrical-circuit-symbols/cda242bf-9d80-4a54-a849-1be63da71116</a:t>
            </a:r>
          </a:p>
        </p:txBody>
      </p:sp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91425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581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/>
              <a:t>Define electrostatic charge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Describe how electrostatic charge is produced.  </a:t>
            </a:r>
          </a:p>
          <a:p>
            <a:pPr marL="514350" indent="-514350">
              <a:buFont typeface="+mj-lt"/>
              <a:buAutoNum type="arabicPeriod"/>
            </a:pP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111360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Have you ever experienced a small shock from “static electricity”? </a:t>
            </a:r>
          </a:p>
          <a:p>
            <a:endParaRPr lang="en-AU" sz="2800" dirty="0"/>
          </a:p>
          <a:p>
            <a:r>
              <a:rPr lang="en-AU" sz="2800" dirty="0"/>
              <a:t>Think-pair-share: When have you experienced this? </a:t>
            </a:r>
          </a:p>
          <a:p>
            <a:r>
              <a:rPr lang="en-AU" sz="2800" dirty="0"/>
              <a:t>Turn to your partner and share your experiences.</a:t>
            </a:r>
          </a:p>
          <a:p>
            <a:r>
              <a:rPr lang="en-AU" sz="2800" dirty="0"/>
              <a:t>What might be causing this shock?</a:t>
            </a:r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69" y="4301706"/>
            <a:ext cx="4189740" cy="23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Electrostatic 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Electric charge is either positive or negative.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Produced by subatomic particles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Electrons – negative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Protons – positive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Usually objects are uncharged, but when electrons move from one object to another (e.g. by rubbing together) it create: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An area of relatively positive charge (has lost electrons)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An area of relatively negative charge (has gained electrons)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We call this difference in charge – </a:t>
            </a:r>
            <a:r>
              <a:rPr lang="en-AU" sz="2800" b="1" dirty="0"/>
              <a:t>Electrostatic Charge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6790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Which subatomic particles are negatively charged?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900372"/>
              </p:ext>
            </p:extLst>
          </p:nvPr>
        </p:nvGraphicFramePr>
        <p:xfrm>
          <a:off x="9523074" y="1689343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If an object </a:t>
                      </a:r>
                      <a:r>
                        <a:rPr lang="en-AU" b="1" baseline="0" dirty="0"/>
                        <a:t>loses</a:t>
                      </a:r>
                      <a:r>
                        <a:rPr lang="en-AU" b="0" baseline="0" dirty="0"/>
                        <a:t> electrons, does it become negatively or positively charged?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898463"/>
              </p:ext>
            </p:extLst>
          </p:nvPr>
        </p:nvGraphicFramePr>
        <p:xfrm>
          <a:off x="9523074" y="3536510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Think-pair-share</a:t>
                      </a:r>
                      <a:r>
                        <a:rPr lang="en-AU" baseline="0" dirty="0"/>
                        <a:t>: would an electrostatic charge exist between two uncharged particles?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93" y="3825207"/>
            <a:ext cx="4242871" cy="2610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95638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Electrostatic 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When charged particles are near each other they apply an electrostatic force on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Like charges </a:t>
            </a:r>
            <a:r>
              <a:rPr lang="en-AU" sz="2800" b="1" dirty="0"/>
              <a:t>repel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E.g. 2 positive particles push away from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Unlike charges </a:t>
            </a:r>
            <a:r>
              <a:rPr lang="en-AU" sz="2800" b="1" dirty="0"/>
              <a:t>attract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E.g. a positive particle and a negative pull towards each other</a:t>
            </a:r>
          </a:p>
          <a:p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533527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Name the force that exists between two or more charged particles?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19727"/>
              </p:ext>
            </p:extLst>
          </p:nvPr>
        </p:nvGraphicFramePr>
        <p:xfrm>
          <a:off x="9523074" y="1706115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Describe</a:t>
                      </a:r>
                      <a:r>
                        <a:rPr lang="en-AU" baseline="0" dirty="0"/>
                        <a:t> h</a:t>
                      </a:r>
                      <a:r>
                        <a:rPr lang="en-AU" dirty="0"/>
                        <a:t>ow a</a:t>
                      </a:r>
                      <a:r>
                        <a:rPr lang="en-AU" baseline="0" dirty="0"/>
                        <a:t> negative and a positively charged particle behave when near each other?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225273"/>
              </p:ext>
            </p:extLst>
          </p:nvPr>
        </p:nvGraphicFramePr>
        <p:xfrm>
          <a:off x="9510714" y="3456487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Describe</a:t>
                      </a:r>
                      <a:r>
                        <a:rPr lang="en-AU" baseline="0" dirty="0"/>
                        <a:t> how two negatively charged particles would behave when near each other.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2218"/>
              </p:ext>
            </p:extLst>
          </p:nvPr>
        </p:nvGraphicFramePr>
        <p:xfrm>
          <a:off x="9367827" y="5159865"/>
          <a:ext cx="2605964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Repel: force something to move away.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Attract: to draw or pull together.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96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41124"/>
            <a:ext cx="956381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b="1" dirty="0"/>
              <a:t>Electrical Energy and 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/>
              <a:t>When electric charge become separated, they have electrical energy.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dirty="0"/>
              <a:t>This means that positive and negative charge are trying to get back together again.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/>
              <a:t>If the circuit is </a:t>
            </a:r>
            <a:r>
              <a:rPr lang="en-AU" sz="2600" b="1" dirty="0"/>
              <a:t>closed</a:t>
            </a:r>
            <a:r>
              <a:rPr lang="en-AU" sz="2600" dirty="0"/>
              <a:t>, the electrons will move along the wire to the positive charges.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/>
              <a:t>Batteries use a chemical reaction to continually separate charges, and produce a current of electricity through wires.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600" dirty="0"/>
              <a:t>We call a closed conducting pathway, an </a:t>
            </a:r>
            <a:r>
              <a:rPr lang="en-AU" sz="2600" b="1" dirty="0"/>
              <a:t>electrical circuit.</a:t>
            </a:r>
            <a:endParaRPr lang="en-AU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681761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How</a:t>
                      </a:r>
                      <a:r>
                        <a:rPr lang="en-AU" baseline="0" dirty="0"/>
                        <a:t> is a closed circuit different to an open circuit?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02844"/>
              </p:ext>
            </p:extLst>
          </p:nvPr>
        </p:nvGraphicFramePr>
        <p:xfrm>
          <a:off x="9523074" y="1706115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do batteries produce a continuous</a:t>
                      </a:r>
                      <a:r>
                        <a:rPr lang="en-AU" baseline="0" dirty="0"/>
                        <a:t> current?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484" y="4812350"/>
            <a:ext cx="2928668" cy="191827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277605"/>
              </p:ext>
            </p:extLst>
          </p:nvPr>
        </p:nvGraphicFramePr>
        <p:xfrm>
          <a:off x="9451630" y="4754945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Closed circuit: a complete electrical connection.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Open circuit: an incomplete electrical connection.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04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930" y="2548091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As a balloon is rubbed against your hair, the electrons from the hair are transferred to the balloon. Describe the Electrostatic charge of each object.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228225"/>
              </p:ext>
            </p:extLst>
          </p:nvPr>
        </p:nvGraphicFramePr>
        <p:xfrm>
          <a:off x="1243" y="830358"/>
          <a:ext cx="6170957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70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/>
                        <a:t>Explaining Electrostatic</a:t>
                      </a:r>
                      <a:r>
                        <a:rPr lang="en-AU" sz="2400" baseline="0" dirty="0"/>
                        <a:t> Charge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the two objects that are interacting.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which object is gaining electrons.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the relative charge of each object.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449038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two objects are interacting?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28817"/>
              </p:ext>
            </p:extLst>
          </p:nvPr>
        </p:nvGraphicFramePr>
        <p:xfrm>
          <a:off x="9523074" y="147204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object</a:t>
                      </a:r>
                      <a:r>
                        <a:rPr lang="en-AU" baseline="0" dirty="0"/>
                        <a:t> is gaining electrons?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339909"/>
              </p:ext>
            </p:extLst>
          </p:nvPr>
        </p:nvGraphicFramePr>
        <p:xfrm>
          <a:off x="9530673" y="2783879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the relative charges of the objects?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3839674" y="4261272"/>
            <a:ext cx="5137528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The hair and the balloon are exchanging electrons. The electrons are moving from the hair to the balloon. The balloon is now relatively negative, and the hair is relatively positive.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32" y="663123"/>
            <a:ext cx="2162060" cy="332624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381383"/>
              </p:ext>
            </p:extLst>
          </p:nvPr>
        </p:nvGraphicFramePr>
        <p:xfrm>
          <a:off x="9523073" y="421033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Think-pair-share:</a:t>
                      </a:r>
                      <a:r>
                        <a:rPr lang="en-AU" baseline="0" dirty="0"/>
                        <a:t> Why is the hair sticking to the balloon?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8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930" y="2548091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The Van De </a:t>
            </a:r>
            <a:r>
              <a:rPr lang="en-AU" sz="2800" dirty="0" err="1">
                <a:latin typeface="+mn-lt"/>
                <a:sym typeface="Wingdings" panose="05000000000000000000" pitchFamily="2" charset="2"/>
              </a:rPr>
              <a:t>Graaf</a:t>
            </a:r>
            <a:r>
              <a:rPr lang="en-AU" sz="2800" dirty="0">
                <a:latin typeface="+mn-lt"/>
                <a:sym typeface="Wingdings" panose="05000000000000000000" pitchFamily="2" charset="2"/>
              </a:rPr>
              <a:t> generator has a rubber band inside it that is moving electrons from the metal dome, to the lady’s hair.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243" y="830358"/>
          <a:ext cx="6170957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70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/>
                        <a:t>Explaining Electrostatic</a:t>
                      </a:r>
                      <a:r>
                        <a:rPr lang="en-AU" sz="2400" baseline="0" dirty="0"/>
                        <a:t> Charge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the two objects that are interacting.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which object is gaining electrons.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the relative charge of each object.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two objects are interacting?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9523074" y="147204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object</a:t>
                      </a:r>
                      <a:r>
                        <a:rPr lang="en-AU" baseline="0" dirty="0"/>
                        <a:t> is gaining electrons?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530673" y="2783879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the relative charges of the objects?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3839674" y="4261272"/>
            <a:ext cx="5137528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The ____ and the _____ are exchanging electrons. The electrons are moving from the _____ to the ______. The ______ is now relatively negative, and the _____ is relatively positive.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85" y="440595"/>
            <a:ext cx="3324968" cy="376974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611615"/>
              </p:ext>
            </p:extLst>
          </p:nvPr>
        </p:nvGraphicFramePr>
        <p:xfrm>
          <a:off x="9523073" y="421033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Think-pair-share:</a:t>
                      </a:r>
                      <a:r>
                        <a:rPr lang="en-AU" baseline="0" dirty="0"/>
                        <a:t> Why is the hair standing on end and spreading out?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46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07" y="1587261"/>
            <a:ext cx="6392564" cy="3682117"/>
          </a:xfrm>
        </p:spPr>
      </p:pic>
    </p:spTree>
    <p:extLst>
      <p:ext uri="{BB962C8B-B14F-4D97-AF65-F5344CB8AC3E}">
        <p14:creationId xmlns:p14="http://schemas.microsoft.com/office/powerpoint/2010/main" val="91649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930" y="2548091"/>
            <a:ext cx="5137528" cy="17131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As you drive in a car, you are gently rubbing on the seat and gaining electrons. When you get out and go to close the door you get a zap. </a:t>
            </a:r>
          </a:p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In your own words, describe the electrostatic charge of each object.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243" y="830358"/>
          <a:ext cx="6170957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70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/>
                        <a:t>Explaining Electrostatic</a:t>
                      </a:r>
                      <a:r>
                        <a:rPr lang="en-AU" sz="2400" baseline="0" dirty="0"/>
                        <a:t> Charge</a:t>
                      </a:r>
                      <a:endParaRPr lang="en-AU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the two objects that are interacting.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which object is gaining electrons.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/>
                        <a:t>State the relative charge of each object.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two objects are interacting?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9523074" y="147204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object</a:t>
                      </a:r>
                      <a:r>
                        <a:rPr lang="en-AU" baseline="0" dirty="0"/>
                        <a:t> is gaining electrons?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530673" y="2783879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the relative charges of the objects?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8" y="3789719"/>
            <a:ext cx="4825058" cy="23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6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49710</TotalTime>
  <Words>956</Words>
  <Application>Microsoft Macintosh PowerPoint</Application>
  <PresentationFormat>Widescreen</PresentationFormat>
  <Paragraphs>127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Electrostatic Charge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FOSTER Jasmine [Cecil Andrews College]</cp:lastModifiedBy>
  <cp:revision>811</cp:revision>
  <cp:lastPrinted>2019-08-14T00:04:28Z</cp:lastPrinted>
  <dcterms:created xsi:type="dcterms:W3CDTF">2017-01-28T08:32:28Z</dcterms:created>
  <dcterms:modified xsi:type="dcterms:W3CDTF">2021-05-21T01:29:47Z</dcterms:modified>
</cp:coreProperties>
</file>